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7" r:id="rId4"/>
  </p:sldMasterIdLst>
  <p:notesMasterIdLst>
    <p:notesMasterId r:id="rId15"/>
  </p:notesMasterIdLst>
  <p:sldIdLst>
    <p:sldId id="256" r:id="rId5"/>
    <p:sldId id="257" r:id="rId6"/>
    <p:sldId id="258" r:id="rId7"/>
    <p:sldId id="260" r:id="rId8"/>
    <p:sldId id="259" r:id="rId9"/>
    <p:sldId id="261" r:id="rId10"/>
    <p:sldId id="262" r:id="rId11"/>
    <p:sldId id="263"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ames Brocker" initials="JB" lastIdx="2" clrIdx="0">
    <p:extLst>
      <p:ext uri="{19B8F6BF-5375-455C-9EA6-DF929625EA0E}">
        <p15:presenceInfo xmlns:p15="http://schemas.microsoft.com/office/powerpoint/2012/main" userId="S::james.brocker@umgc.edu::0e89e2b5-1768-4289-bf71-bb44f6815a86" providerId="AD"/>
      </p:ext>
    </p:extLst>
  </p:cmAuthor>
  <p:cmAuthor id="2" name="Andrew Rider" initials="AR" lastIdx="1" clrIdx="1">
    <p:extLst>
      <p:ext uri="{19B8F6BF-5375-455C-9EA6-DF929625EA0E}">
        <p15:presenceInfo xmlns:p15="http://schemas.microsoft.com/office/powerpoint/2012/main" userId="S::andrew.rider@umgc.edu::9a12dd1c-d6a2-4e3d-a8b1-52abfe815daa"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966"/>
    <p:restoredTop sz="60685"/>
  </p:normalViewPr>
  <p:slideViewPr>
    <p:cSldViewPr snapToGrid="0">
      <p:cViewPr varScale="1">
        <p:scale>
          <a:sx n="74" d="100"/>
          <a:sy n="74" d="100"/>
        </p:scale>
        <p:origin x="234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jpg>
</file>

<file path=ppt/media/image9.jp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0EAB51-0A61-429C-BFC5-E73A0C8A7210}" type="datetimeFigureOut">
              <a:rPr lang="en-US"/>
              <a:t>5/10/25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4915B0-0F8E-4354-AD0D-58ADAFF783CF}" type="slidenum">
              <a:rPr lang="en-US"/>
              <a:t>‹#›</a:t>
            </a:fld>
            <a:endParaRPr lang="en-US"/>
          </a:p>
        </p:txBody>
      </p:sp>
    </p:spTree>
    <p:extLst>
      <p:ext uri="{BB962C8B-B14F-4D97-AF65-F5344CB8AC3E}">
        <p14:creationId xmlns:p14="http://schemas.microsoft.com/office/powerpoint/2010/main" val="29724181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Hello! </a:t>
            </a:r>
          </a:p>
          <a:p>
            <a:pPr algn="l"/>
            <a:r>
              <a:rPr lang="en-US" b="0" i="0" dirty="0">
                <a:solidFill>
                  <a:srgbClr val="D1D5DB"/>
                </a:solidFill>
                <a:effectLst/>
                <a:latin typeface="Söhne"/>
              </a:rPr>
              <a:t>My name is Kristina Keefe, proud member of Team 3- IOT (Intentionally Overt Technicians). Project 2 turned out to be an exhilarating and captivating experience! The challenges presented were not only enjoyable but also incredibly intriguing.</a:t>
            </a:r>
          </a:p>
          <a:p>
            <a:pPr algn="l"/>
            <a:r>
              <a:rPr lang="en-US" b="0" i="0" dirty="0">
                <a:solidFill>
                  <a:srgbClr val="D1D5DB"/>
                </a:solidFill>
                <a:effectLst/>
                <a:latin typeface="Söhne"/>
              </a:rPr>
              <a:t>In this new scenario, the manager at Centralia Technology has taken note of our responses in the individual CTF challenge and has assembled teams for us to collaborate on another set of CTF challenges. We needed to excel in solving the CTFs but also demonstrate our ability to work cohesively as a team.</a:t>
            </a:r>
          </a:p>
          <a:p>
            <a:pPr algn="l"/>
            <a:endParaRPr lang="en-US" b="0" i="0" dirty="0">
              <a:solidFill>
                <a:srgbClr val="D1D5DB"/>
              </a:solidFill>
              <a:effectLst/>
              <a:latin typeface="Söhne"/>
            </a:endParaRPr>
          </a:p>
          <a:p>
            <a:pPr algn="l"/>
            <a:r>
              <a:rPr lang="en-US" b="0" i="0" dirty="0">
                <a:solidFill>
                  <a:srgbClr val="D1D5DB"/>
                </a:solidFill>
                <a:effectLst/>
                <a:latin typeface="Söhne"/>
              </a:rPr>
              <a:t>I believe that team 3 effectively communicated and efficiently tackled the problems presented to us. </a:t>
            </a:r>
            <a:endParaRPr lang="en-US" dirty="0"/>
          </a:p>
        </p:txBody>
      </p:sp>
      <p:sp>
        <p:nvSpPr>
          <p:cNvPr id="4" name="Slide Number Placeholder 3"/>
          <p:cNvSpPr>
            <a:spLocks noGrp="1"/>
          </p:cNvSpPr>
          <p:nvPr>
            <p:ph type="sldNum" sz="quarter" idx="5"/>
          </p:nvPr>
        </p:nvSpPr>
        <p:spPr/>
        <p:txBody>
          <a:bodyPr/>
          <a:lstStyle/>
          <a:p>
            <a:fld id="{F24915B0-0F8E-4354-AD0D-58ADAFF783CF}" type="slidenum">
              <a:rPr lang="en-US" smtClean="0"/>
              <a:t>1</a:t>
            </a:fld>
            <a:endParaRPr lang="en-US"/>
          </a:p>
        </p:txBody>
      </p:sp>
    </p:spTree>
    <p:extLst>
      <p:ext uri="{BB962C8B-B14F-4D97-AF65-F5344CB8AC3E}">
        <p14:creationId xmlns:p14="http://schemas.microsoft.com/office/powerpoint/2010/main" val="26308280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10</a:t>
            </a:fld>
            <a:endParaRPr lang="en-US"/>
          </a:p>
        </p:txBody>
      </p:sp>
    </p:spTree>
    <p:extLst>
      <p:ext uri="{BB962C8B-B14F-4D97-AF65-F5344CB8AC3E}">
        <p14:creationId xmlns:p14="http://schemas.microsoft.com/office/powerpoint/2010/main" val="39224073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Real quick intro, were going to go over</a:t>
            </a:r>
          </a:p>
          <a:p>
            <a:r>
              <a:rPr lang="en-US" dirty="0"/>
              <a:t>The CTF Problem that I chose was OSINT open source intelligence</a:t>
            </a:r>
          </a:p>
          <a:p>
            <a:r>
              <a:rPr lang="en-US" dirty="0"/>
              <a:t>The steps of gathering, processing, and taking advantage are used to discover the answer </a:t>
            </a:r>
          </a:p>
          <a:p>
            <a:r>
              <a:rPr lang="en-US" dirty="0"/>
              <a:t>The solution will come from the tools that I used to  find this information</a:t>
            </a:r>
          </a:p>
          <a:p>
            <a:r>
              <a:rPr lang="en-US" dirty="0"/>
              <a:t>The workplace relevance of </a:t>
            </a:r>
            <a:r>
              <a:rPr lang="en-US" b="0" i="0" dirty="0">
                <a:solidFill>
                  <a:srgbClr val="D1D5DB"/>
                </a:solidFill>
                <a:effectLst/>
                <a:latin typeface="Söhne"/>
              </a:rPr>
              <a:t>OSINT enabling businesses to gather valuable insights on competitors, market trends, and cybersecurity threats from publicly available sources. It also aids in informed decision-making, effective marketing strategies, and risk assessment, enhancing overall efficiency and competitiveness.</a:t>
            </a:r>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2</a:t>
            </a:fld>
            <a:endParaRPr lang="en-US"/>
          </a:p>
        </p:txBody>
      </p:sp>
    </p:spTree>
    <p:extLst>
      <p:ext uri="{BB962C8B-B14F-4D97-AF65-F5344CB8AC3E}">
        <p14:creationId xmlns:p14="http://schemas.microsoft.com/office/powerpoint/2010/main" val="31554849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Describe the category of question that you attempted.</a:t>
            </a:r>
          </a:p>
          <a:p>
            <a:br>
              <a:rPr lang="en-US" dirty="0"/>
            </a:br>
            <a:r>
              <a:rPr lang="en-US" b="0" i="0" dirty="0">
                <a:solidFill>
                  <a:srgbClr val="D1D5DB"/>
                </a:solidFill>
                <a:effectLst/>
                <a:latin typeface="Söhne"/>
              </a:rPr>
              <a:t>OSINT questions are challenges designed to test participants' skills in gathering and analyzing information from publicly available sources. These competitions often require contestants to utilize creative search techniques and critical thinking to uncover hidden data and solve puzzles related to real-world scenarios.</a:t>
            </a:r>
            <a:endParaRPr lang="en-US" b="1" dirty="0"/>
          </a:p>
          <a:p>
            <a:endParaRPr lang="en-US" dirty="0">
              <a:cs typeface="Calibri"/>
            </a:endParaRPr>
          </a:p>
          <a:p>
            <a:r>
              <a:rPr lang="en-US" dirty="0"/>
              <a:t>What is the important background knowledge needed?</a:t>
            </a:r>
          </a:p>
          <a:p>
            <a:br>
              <a:rPr lang="en-US" dirty="0"/>
            </a:br>
            <a:r>
              <a:rPr lang="en-US" b="0" i="0" dirty="0">
                <a:solidFill>
                  <a:srgbClr val="D1D5DB"/>
                </a:solidFill>
                <a:effectLst/>
                <a:latin typeface="Söhne"/>
              </a:rPr>
              <a:t>To excel in Open Source Intelligence (OSINT), individuals should possess expertise in internet research techniques, social media proficiency, and knowledge of web technologies and geolocation. Strong analytical skills, ethical awareness, and an understanding of data privacy are also essential for conducting successful OSINT investigations.</a:t>
            </a:r>
            <a:endParaRPr lang="en-US" dirty="0"/>
          </a:p>
          <a:p>
            <a:endParaRPr lang="en-US" dirty="0">
              <a:cs typeface="Calibri"/>
            </a:endParaRPr>
          </a:p>
          <a:p>
            <a:r>
              <a:rPr lang="en-US" dirty="0"/>
              <a:t>How does this relate to the Ethical Hacking course?</a:t>
            </a:r>
          </a:p>
          <a:p>
            <a:br>
              <a:rPr lang="en-US" dirty="0"/>
            </a:br>
            <a:r>
              <a:rPr lang="en-US" b="0" i="0" dirty="0">
                <a:solidFill>
                  <a:srgbClr val="D1D5DB"/>
                </a:solidFill>
                <a:effectLst/>
                <a:latin typeface="Söhne"/>
              </a:rPr>
              <a:t>In ethical hacking, Open Source Intelligence (OSINT) plays a vital role during the reconnaissance phase, enabling ethical hackers to gather publicly available information about a target to identify potential vulnerabilities and assess attack surfaces. This process ensures that ethical hackers operate within legal and ethical boundaries, aiming to enhance security and protect against cyber threats.</a:t>
            </a:r>
            <a:endParaRPr lang="en-US" dirty="0"/>
          </a:p>
          <a:p>
            <a:endParaRPr lang="en-US" dirty="0">
              <a:cs typeface="Calibri"/>
            </a:endParaRPr>
          </a:p>
          <a:p>
            <a:endParaRPr lang="en-US" dirty="0">
              <a:cs typeface="Calibri"/>
            </a:endParaRPr>
          </a:p>
          <a:p>
            <a:r>
              <a:rPr lang="en-US" dirty="0"/>
              <a:t>What lab in the course</a:t>
            </a:r>
            <a:r>
              <a:rPr lang="en-US" dirty="0">
                <a:solidFill>
                  <a:srgbClr val="FF0000"/>
                </a:solidFill>
                <a:highlight>
                  <a:srgbClr val="FFFF00"/>
                </a:highlight>
              </a:rPr>
              <a:t> covered the topic from this CTF problem?</a:t>
            </a:r>
          </a:p>
          <a:p>
            <a:r>
              <a:rPr lang="en-US" b="0" i="0" dirty="0">
                <a:solidFill>
                  <a:srgbClr val="FF0000"/>
                </a:solidFill>
                <a:effectLst/>
                <a:highlight>
                  <a:srgbClr val="FFFF00"/>
                </a:highlight>
                <a:latin typeface="Segoe UI" panose="020B0502040204020203" pitchFamily="34" charset="0"/>
              </a:rPr>
              <a:t>CEHv11-Assessments, Module 02, Foot printing and Reconnaissance. </a:t>
            </a:r>
            <a:endParaRPr lang="en-US" dirty="0"/>
          </a:p>
          <a:p>
            <a:endParaRPr lang="en-US" dirty="0"/>
          </a:p>
          <a:p>
            <a:endParaRPr lang="en-US" dirty="0">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3</a:t>
            </a:fld>
            <a:endParaRPr lang="en-US"/>
          </a:p>
        </p:txBody>
      </p:sp>
    </p:spTree>
    <p:extLst>
      <p:ext uri="{BB962C8B-B14F-4D97-AF65-F5344CB8AC3E}">
        <p14:creationId xmlns:p14="http://schemas.microsoft.com/office/powerpoint/2010/main" val="29755334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4</a:t>
            </a:fld>
            <a:endParaRPr lang="en-US"/>
          </a:p>
        </p:txBody>
      </p:sp>
    </p:spTree>
    <p:extLst>
      <p:ext uri="{BB962C8B-B14F-4D97-AF65-F5344CB8AC3E}">
        <p14:creationId xmlns:p14="http://schemas.microsoft.com/office/powerpoint/2010/main" val="1589331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i="1" dirty="0">
                <a:cs typeface="Calibri"/>
              </a:rPr>
              <a:t>I searched the internet with google </a:t>
            </a:r>
            <a:r>
              <a:rPr lang="en-US" i="1" dirty="0" err="1">
                <a:cs typeface="Calibri"/>
              </a:rPr>
              <a:t>dorking</a:t>
            </a:r>
            <a:r>
              <a:rPr lang="en-US" i="1" dirty="0">
                <a:cs typeface="Calibri"/>
              </a:rPr>
              <a:t>. </a:t>
            </a:r>
            <a:r>
              <a:rPr lang="en-US" b="0" i="0" dirty="0">
                <a:solidFill>
                  <a:srgbClr val="D1D5DB"/>
                </a:solidFill>
                <a:effectLst/>
                <a:latin typeface="Söhne"/>
              </a:rPr>
              <a:t>Google </a:t>
            </a:r>
            <a:r>
              <a:rPr lang="en-US" b="0" i="0" dirty="0" err="1">
                <a:solidFill>
                  <a:srgbClr val="D1D5DB"/>
                </a:solidFill>
                <a:effectLst/>
                <a:latin typeface="Söhne"/>
              </a:rPr>
              <a:t>dorking</a:t>
            </a:r>
            <a:r>
              <a:rPr lang="en-US" b="0" i="0" dirty="0">
                <a:solidFill>
                  <a:srgbClr val="D1D5DB"/>
                </a:solidFill>
                <a:effectLst/>
                <a:latin typeface="Söhne"/>
              </a:rPr>
              <a:t> is the practice of using advanced search operators and specific queries to uncover hidden or sensitive information on the internet using the Google search engine. It can be used for legitimate research purposes but must be performed ethically and responsibly to avoid illegal or unethical activities.</a:t>
            </a:r>
          </a:p>
          <a:p>
            <a:endParaRPr lang="en-US" b="0" i="0" dirty="0">
              <a:solidFill>
                <a:srgbClr val="D1D5DB"/>
              </a:solidFill>
              <a:effectLst/>
              <a:latin typeface="Söhne"/>
              <a:cs typeface="Calibri"/>
            </a:endParaRPr>
          </a:p>
          <a:p>
            <a:br>
              <a:rPr lang="en-US" dirty="0"/>
            </a:br>
            <a:r>
              <a:rPr lang="en-US" b="0" i="0" dirty="0">
                <a:solidFill>
                  <a:srgbClr val="D1D5DB"/>
                </a:solidFill>
                <a:effectLst/>
                <a:latin typeface="Söhne"/>
              </a:rPr>
              <a:t>Some of the best OSINT tools include </a:t>
            </a:r>
            <a:r>
              <a:rPr lang="en-US" b="0" i="0" dirty="0" err="1">
                <a:solidFill>
                  <a:srgbClr val="D1D5DB"/>
                </a:solidFill>
                <a:effectLst/>
                <a:latin typeface="Söhne"/>
              </a:rPr>
              <a:t>Maltego</a:t>
            </a:r>
            <a:r>
              <a:rPr lang="en-US" b="0" i="0" dirty="0">
                <a:solidFill>
                  <a:srgbClr val="D1D5DB"/>
                </a:solidFill>
                <a:effectLst/>
                <a:latin typeface="Söhne"/>
              </a:rPr>
              <a:t>, </a:t>
            </a:r>
            <a:r>
              <a:rPr lang="en-US" b="0" i="0" dirty="0" err="1">
                <a:solidFill>
                  <a:srgbClr val="D1D5DB"/>
                </a:solidFill>
                <a:effectLst/>
                <a:latin typeface="Söhne"/>
              </a:rPr>
              <a:t>TheHarvester</a:t>
            </a:r>
            <a:r>
              <a:rPr lang="en-US" b="0" i="0" dirty="0">
                <a:solidFill>
                  <a:srgbClr val="D1D5DB"/>
                </a:solidFill>
                <a:effectLst/>
                <a:latin typeface="Söhne"/>
              </a:rPr>
              <a:t>, and Shodan, enabling data mining, email gathering, and device information search. </a:t>
            </a:r>
            <a:r>
              <a:rPr lang="en-US" b="0" i="0" dirty="0" err="1">
                <a:solidFill>
                  <a:srgbClr val="D1D5DB"/>
                </a:solidFill>
                <a:effectLst/>
                <a:latin typeface="Söhne"/>
              </a:rPr>
              <a:t>SpiderFoot</a:t>
            </a:r>
            <a:r>
              <a:rPr lang="en-US" b="0" i="0" dirty="0">
                <a:solidFill>
                  <a:srgbClr val="D1D5DB"/>
                </a:solidFill>
                <a:effectLst/>
                <a:latin typeface="Söhne"/>
              </a:rPr>
              <a:t>, OSINT Framework, and FOCA are also valuable for automating reconnaissance and metadata extraction from documents. Always use OSINT tools responsibly and within legal boundaries to ensure ethical usage.</a:t>
            </a:r>
          </a:p>
          <a:p>
            <a:endParaRPr lang="en-US" b="0" i="0" dirty="0">
              <a:solidFill>
                <a:srgbClr val="D1D5DB"/>
              </a:solidFill>
              <a:effectLst/>
              <a:latin typeface="Söhne"/>
              <a:cs typeface="Calibri"/>
            </a:endParaRPr>
          </a:p>
          <a:p>
            <a:br>
              <a:rPr lang="en-US" dirty="0"/>
            </a:br>
            <a:r>
              <a:rPr lang="en-US" b="0" i="0" dirty="0">
                <a:solidFill>
                  <a:srgbClr val="D1D5DB"/>
                </a:solidFill>
                <a:effectLst/>
                <a:latin typeface="Söhne"/>
              </a:rPr>
              <a:t>The best way to do Open Source Intelligence (OSINT) is to define clear objectives, select reliable sources, use advanced search operators, verify information, and stay ethical. Leveraging automation and staying informed about OSINT techniques further enhances the efficiency and effectiveness of the </a:t>
            </a:r>
            <a:r>
              <a:rPr lang="en-US" b="0" i="0" dirty="0" err="1">
                <a:solidFill>
                  <a:srgbClr val="D1D5DB"/>
                </a:solidFill>
                <a:effectLst/>
                <a:latin typeface="Söhne"/>
              </a:rPr>
              <a:t>proces</a:t>
            </a:r>
            <a:endParaRPr lang="en-US" i="1" dirty="0">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5</a:t>
            </a:fld>
            <a:endParaRPr lang="en-US"/>
          </a:p>
        </p:txBody>
      </p:sp>
    </p:spTree>
    <p:extLst>
      <p:ext uri="{BB962C8B-B14F-4D97-AF65-F5344CB8AC3E}">
        <p14:creationId xmlns:p14="http://schemas.microsoft.com/office/powerpoint/2010/main" val="39980914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Char char=""/>
              <a:tabLst/>
              <a:defRPr/>
            </a:pPr>
            <a:r>
              <a:rPr lang="en-US" dirty="0">
                <a:solidFill>
                  <a:schemeClr val="tx1">
                    <a:lumMod val="75000"/>
                    <a:lumOff val="25000"/>
                  </a:schemeClr>
                </a:solidFill>
              </a:rPr>
              <a:t> </a:t>
            </a:r>
            <a:r>
              <a:rPr lang="en-US" i="1" dirty="0">
                <a:solidFill>
                  <a:schemeClr val="tx1">
                    <a:lumMod val="75000"/>
                    <a:lumOff val="25000"/>
                  </a:schemeClr>
                </a:solidFill>
              </a:rPr>
              <a:t>The screenshot below includes the date/time from the host system. </a:t>
            </a:r>
            <a:endParaRPr lang="en-US" dirty="0">
              <a:solidFill>
                <a:schemeClr val="tx1">
                  <a:lumMod val="75000"/>
                  <a:lumOff val="25000"/>
                </a:schemeClr>
              </a:solidFill>
            </a:endParaRPr>
          </a:p>
          <a:p>
            <a:pPr defTabSz="457200">
              <a:spcBef>
                <a:spcPct val="20000"/>
              </a:spcBef>
              <a:spcAft>
                <a:spcPts val="600"/>
              </a:spcAft>
              <a:buClr>
                <a:schemeClr val="accent1"/>
              </a:buClr>
              <a:buSzPct val="92000"/>
              <a:buFont typeface="Wingdings 2" panose="05020102010507070707" pitchFamily="18" charset="2"/>
              <a:buChar char=""/>
            </a:pPr>
            <a:r>
              <a:rPr lang="en-US" i="1" dirty="0">
                <a:solidFill>
                  <a:schemeClr val="tx1">
                    <a:lumMod val="75000"/>
                    <a:lumOff val="25000"/>
                  </a:schemeClr>
                </a:solidFill>
              </a:rPr>
              <a:t>In the results, search for the flag, in the format of </a:t>
            </a:r>
            <a:r>
              <a:rPr lang="en-US" dirty="0">
                <a:solidFill>
                  <a:srgbClr val="494C4E"/>
                </a:solidFill>
                <a:latin typeface="Lato" panose="020F0502020204030203" pitchFamily="34" charset="0"/>
              </a:rPr>
              <a:t>a</a:t>
            </a:r>
            <a:r>
              <a:rPr lang="en-US" b="0" i="0" dirty="0">
                <a:solidFill>
                  <a:srgbClr val="494C4E"/>
                </a:solidFill>
                <a:effectLst/>
                <a:latin typeface="Lato" panose="020F0502020204030203" pitchFamily="34" charset="0"/>
              </a:rPr>
              <a:t>nswer format: xxx-xxx-</a:t>
            </a:r>
            <a:r>
              <a:rPr lang="en-US" b="0" i="0" dirty="0" err="1">
                <a:solidFill>
                  <a:srgbClr val="494C4E"/>
                </a:solidFill>
                <a:effectLst/>
                <a:latin typeface="Lato" panose="020F0502020204030203" pitchFamily="34" charset="0"/>
              </a:rPr>
              <a:t>xxxx</a:t>
            </a:r>
            <a:endParaRPr lang="en-US" i="1" dirty="0">
              <a:solidFill>
                <a:schemeClr val="tx1">
                  <a:lumMod val="75000"/>
                  <a:lumOff val="25000"/>
                </a:schemeClr>
              </a:solidFill>
            </a:endParaRPr>
          </a:p>
          <a:p>
            <a:pPr defTabSz="457200">
              <a:spcBef>
                <a:spcPct val="20000"/>
              </a:spcBef>
              <a:spcAft>
                <a:spcPts val="600"/>
              </a:spcAft>
              <a:buClr>
                <a:schemeClr val="accent1"/>
              </a:buClr>
              <a:buSzPct val="92000"/>
              <a:buFont typeface="Wingdings 2" panose="05020102010507070707" pitchFamily="18" charset="2"/>
              <a:buChar char=""/>
            </a:pPr>
            <a:r>
              <a:rPr lang="en-US" i="1" dirty="0">
                <a:solidFill>
                  <a:schemeClr val="tx1">
                    <a:lumMod val="75000"/>
                    <a:lumOff val="25000"/>
                  </a:schemeClr>
                </a:solidFill>
              </a:rPr>
              <a:t>This provided me with the flag and allowed me to solve the OSINT problem for Team #3.</a:t>
            </a:r>
          </a:p>
          <a:p>
            <a:endParaRPr lang="en-US" dirty="0">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6</a:t>
            </a:fld>
            <a:endParaRPr lang="en-US"/>
          </a:p>
        </p:txBody>
      </p:sp>
    </p:spTree>
    <p:extLst>
      <p:ext uri="{BB962C8B-B14F-4D97-AF65-F5344CB8AC3E}">
        <p14:creationId xmlns:p14="http://schemas.microsoft.com/office/powerpoint/2010/main" val="22624312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Strategies used for OSINT (Open Source Intelligence) include advanced online searching with specialized operators and tools, social media analysis, and metadata examination. Web scraping, image and video analysis, and monitoring the dark web are also common techniques, along with WHOIS lookups, geolocation mapping, and network enumeration. Additionally, staying updated with threat intelligence feeds and engaging in ethical human intelligence (HUMINT) can provide valuable insights to support OSINT investigations.</a:t>
            </a:r>
          </a:p>
          <a:p>
            <a:br>
              <a:rPr lang="en-US" dirty="0"/>
            </a:br>
            <a:r>
              <a:rPr lang="en-US" b="0" i="0" dirty="0">
                <a:solidFill>
                  <a:srgbClr val="D1D5DB"/>
                </a:solidFill>
                <a:effectLst/>
                <a:latin typeface="Söhne"/>
              </a:rPr>
              <a:t>Common pitfalls of OSINT include relying on unverified sources, neglecting data privacy concerns, and overlooking the use of specialized OSINT tools. Confirmation bias and information overload can hinder effective analysis, while failure to stay updated with evolving techniques can reduce the efficiency of OSINT investigations and lead to legal and ethical risks if boundaries are crossed.</a:t>
            </a:r>
            <a:endParaRPr lang="en-US" dirty="0"/>
          </a:p>
          <a:p>
            <a:endParaRPr lang="en-US" dirty="0"/>
          </a:p>
        </p:txBody>
      </p:sp>
      <p:sp>
        <p:nvSpPr>
          <p:cNvPr id="4" name="Slide Number Placeholder 3"/>
          <p:cNvSpPr>
            <a:spLocks noGrp="1"/>
          </p:cNvSpPr>
          <p:nvPr>
            <p:ph type="sldNum" sz="quarter" idx="5"/>
          </p:nvPr>
        </p:nvSpPr>
        <p:spPr/>
        <p:txBody>
          <a:bodyPr/>
          <a:lstStyle/>
          <a:p>
            <a:fld id="{F24915B0-0F8E-4354-AD0D-58ADAFF783CF}" type="slidenum">
              <a:rPr lang="en-US"/>
              <a:t>7</a:t>
            </a:fld>
            <a:endParaRPr lang="en-US"/>
          </a:p>
        </p:txBody>
      </p:sp>
    </p:spTree>
    <p:extLst>
      <p:ext uri="{BB962C8B-B14F-4D97-AF65-F5344CB8AC3E}">
        <p14:creationId xmlns:p14="http://schemas.microsoft.com/office/powerpoint/2010/main" val="3957038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effectLst/>
                <a:latin typeface="Söhne"/>
              </a:rPr>
              <a:t>Participating in Capture the Flag (CTF) competitions benefits individuals in the workplace by fostering skill development in problem-solving, technical proficiency, and cybersecurity expertise. CTFs offer hands-on learning experiences, allowing participants to gain practical insights into real-world scenarios and challenges. Additionally, teamwork and collaboration skills are enhanced through group participation, encouraging effective communication and cooperation. Success in CTF competitions can lead to increased recognition, credibility, and networking opportunities within the cybersecurity and IT community, potentially opening doors to career advancement and new prospects.</a:t>
            </a:r>
          </a:p>
          <a:p>
            <a:br>
              <a:rPr lang="en-US" dirty="0"/>
            </a:br>
            <a:r>
              <a:rPr lang="en-US" b="0" i="0" dirty="0">
                <a:solidFill>
                  <a:srgbClr val="D1D5DB"/>
                </a:solidFill>
                <a:effectLst/>
                <a:latin typeface="Söhne"/>
              </a:rPr>
              <a:t>Open Source Intelligence (OSINT) is highly relevant in the workplace, enabling businesses to gather valuable insights on competitors, market trends, and cybersecurity threats from publicly available sources. It also aids in informed decision-making, effective marketing strategies, and risk assessment, enhancing overall efficiency and competitiveness.</a:t>
            </a:r>
            <a:endParaRPr lang="en-US" dirty="0"/>
          </a:p>
          <a:p>
            <a:r>
              <a:rPr lang="en-US" dirty="0"/>
              <a:t>  </a:t>
            </a:r>
          </a:p>
          <a:p>
            <a:endParaRPr lang="en-US" dirty="0">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8</a:t>
            </a:fld>
            <a:endParaRPr lang="en-US"/>
          </a:p>
        </p:txBody>
      </p:sp>
    </p:spTree>
    <p:extLst>
      <p:ext uri="{BB962C8B-B14F-4D97-AF65-F5344CB8AC3E}">
        <p14:creationId xmlns:p14="http://schemas.microsoft.com/office/powerpoint/2010/main" val="313944420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In the context of ethical hacking, OSINT (Open Source Intelligence) serves as a critical phase where publicly available information is gathered to understand a target's digital footprint, potential vulnerabilities, and attack surfaces. Ethical hackers use OSINT to ensure their actions are authorized, legal, and conducted within ethical boundaries, avoiding any unlawful or harmful activities. The process of OSINT enhances crucial skills like critical thinking, problem-solving, and technical proficiency, providing ethical hackers with valuable tools to assess and protect against cyber threats. This approach fosters a mindset of continuous learning, enabling ethical hackers to stay updated with the latest technologies, techniques, and potential risks, thus ensuring their effectiveness and relevance in defending against security challenges.</a:t>
            </a:r>
            <a:endParaRPr lang="en-US" dirty="0">
              <a:cs typeface="Calibri"/>
            </a:endParaRPr>
          </a:p>
        </p:txBody>
      </p:sp>
      <p:sp>
        <p:nvSpPr>
          <p:cNvPr id="4" name="Slide Number Placeholder 3"/>
          <p:cNvSpPr>
            <a:spLocks noGrp="1"/>
          </p:cNvSpPr>
          <p:nvPr>
            <p:ph type="sldNum" sz="quarter" idx="5"/>
          </p:nvPr>
        </p:nvSpPr>
        <p:spPr/>
        <p:txBody>
          <a:bodyPr/>
          <a:lstStyle/>
          <a:p>
            <a:fld id="{F24915B0-0F8E-4354-AD0D-58ADAFF783CF}" type="slidenum">
              <a:rPr lang="en-US"/>
              <a:t>9</a:t>
            </a:fld>
            <a:endParaRPr lang="en-US"/>
          </a:p>
        </p:txBody>
      </p:sp>
    </p:spTree>
    <p:extLst>
      <p:ext uri="{BB962C8B-B14F-4D97-AF65-F5344CB8AC3E}">
        <p14:creationId xmlns:p14="http://schemas.microsoft.com/office/powerpoint/2010/main" val="16444336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5/10/25</a:t>
            </a:fld>
            <a:endParaRPr lang="en-US"/>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444954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CED4963-E985-44C4-B8C4-FDD613B7C2F8}" type="datetime1">
              <a:rPr lang="en-US" smtClean="0"/>
              <a:t>5/10/25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6926268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5/10/25</a:t>
            </a:fld>
            <a:endParaRPr lang="en-US"/>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07845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5/10/25</a:t>
            </a:fld>
            <a:endParaRPr lang="en-US"/>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508419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5/10/25</a:t>
            </a:fld>
            <a:endParaRPr lang="en-US"/>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6895449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BFFD690-9426-415D-8B65-26881E07B2D4}" type="datetime1">
              <a:rPr lang="en-US" smtClean="0"/>
              <a:t>5/10/25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33687432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4C4989A-474C-40DE-95B9-011C28B71673}" type="datetime1">
              <a:rPr lang="en-US" smtClean="0"/>
              <a:t>5/10/25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3829228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5DB4ED54-5B5E-4A04-93D3-5772E3CE3818}" type="datetime1">
              <a:rPr lang="en-US" smtClean="0"/>
              <a:t>5/10/25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2064243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5/10/25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692862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5/10/25</a:t>
            </a:fld>
            <a:endParaRPr lang="en-US"/>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a:p>
        </p:txBody>
      </p:sp>
    </p:spTree>
    <p:extLst>
      <p:ext uri="{BB962C8B-B14F-4D97-AF65-F5344CB8AC3E}">
        <p14:creationId xmlns:p14="http://schemas.microsoft.com/office/powerpoint/2010/main" val="20560756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5/10/25</a:t>
            </a:fld>
            <a:endParaRPr lang="en-US"/>
          </a:p>
        </p:txBody>
      </p:sp>
      <p:sp>
        <p:nvSpPr>
          <p:cNvPr id="6" name="Footer Placeholder 5"/>
          <p:cNvSpPr>
            <a:spLocks noGrp="1"/>
          </p:cNvSpPr>
          <p:nvPr>
            <p:ph type="ftr" sz="quarter" idx="11"/>
          </p:nvPr>
        </p:nvSpPr>
        <p:spPr/>
        <p:txBody>
          <a:bodyPr/>
          <a:lstStyle/>
          <a:p>
            <a:pPr algn="l"/>
            <a:endParaRPr lang="en-US"/>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a:p>
        </p:txBody>
      </p:sp>
    </p:spTree>
    <p:extLst>
      <p:ext uri="{BB962C8B-B14F-4D97-AF65-F5344CB8AC3E}">
        <p14:creationId xmlns:p14="http://schemas.microsoft.com/office/powerpoint/2010/main" val="12812679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5/10/25</a:t>
            </a:fld>
            <a:endParaRPr lang="en-US"/>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2894919700"/>
      </p:ext>
    </p:extLst>
  </p:cSld>
  <p:clrMap bg1="lt1" tx1="dk1" bg2="lt2" tx2="dk2" accent1="accent1" accent2="accent2" accent3="accent3" accent4="accent4" accent5="accent5" accent6="accent6" hlink="hlink" folHlink="folHlink"/>
  <p:sldLayoutIdLst>
    <p:sldLayoutId id="2147483732" r:id="rId1"/>
    <p:sldLayoutId id="2147483733" r:id="rId2"/>
    <p:sldLayoutId id="2147483734" r:id="rId3"/>
    <p:sldLayoutId id="2147483735" r:id="rId4"/>
    <p:sldLayoutId id="2147483736" r:id="rId5"/>
    <p:sldLayoutId id="2147483730" r:id="rId6"/>
    <p:sldLayoutId id="2147483726" r:id="rId7"/>
    <p:sldLayoutId id="2147483727" r:id="rId8"/>
    <p:sldLayoutId id="2147483728" r:id="rId9"/>
    <p:sldLayoutId id="2147483729" r:id="rId10"/>
    <p:sldLayoutId id="2147483731"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9.jpg"/><Relationship Id="rId5" Type="http://schemas.openxmlformats.org/officeDocument/2006/relationships/image" Target="../media/image8.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1.jp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F7207B7B-5C57-458C-BE38-95D2CD7655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537703"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9822E561-F97C-4CBB-A9A6-A6BF6317BC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7705" y="0"/>
            <a:ext cx="4654295" cy="6858000"/>
          </a:xfrm>
          <a:prstGeom prst="rect">
            <a:avLst/>
          </a:prstGeom>
          <a:solidFill>
            <a:schemeClr val="bg1">
              <a:lumMod val="85000"/>
              <a:lumOff val="15000"/>
            </a:schemeClr>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p:cNvSpPr>
            <a:spLocks noGrp="1"/>
          </p:cNvSpPr>
          <p:nvPr>
            <p:ph type="ctrTitle"/>
          </p:nvPr>
        </p:nvSpPr>
        <p:spPr>
          <a:xfrm>
            <a:off x="8109235" y="863695"/>
            <a:ext cx="3511233" cy="3779995"/>
          </a:xfrm>
        </p:spPr>
        <p:txBody>
          <a:bodyPr anchor="ctr">
            <a:normAutofit/>
          </a:bodyPr>
          <a:lstStyle/>
          <a:p>
            <a:r>
              <a:rPr lang="en-US" sz="5400" cap="none" dirty="0">
                <a:solidFill>
                  <a:schemeClr val="tx1"/>
                </a:solidFill>
                <a:cs typeface="Calibri Light"/>
              </a:rPr>
              <a:t>Capture </a:t>
            </a:r>
            <a:br>
              <a:rPr lang="en-US" sz="5400" cap="none" dirty="0">
                <a:solidFill>
                  <a:schemeClr val="tx1"/>
                </a:solidFill>
                <a:cs typeface="Calibri Light"/>
              </a:rPr>
            </a:br>
            <a:r>
              <a:rPr lang="en-US" sz="5400" cap="none" dirty="0">
                <a:solidFill>
                  <a:schemeClr val="tx1"/>
                </a:solidFill>
                <a:cs typeface="Calibri Light"/>
              </a:rPr>
              <a:t>The </a:t>
            </a:r>
            <a:br>
              <a:rPr lang="en-US" sz="5400" cap="none" dirty="0">
                <a:solidFill>
                  <a:schemeClr val="tx1"/>
                </a:solidFill>
                <a:cs typeface="Calibri Light"/>
              </a:rPr>
            </a:br>
            <a:r>
              <a:rPr lang="en-US" sz="5400" cap="none" dirty="0">
                <a:solidFill>
                  <a:schemeClr val="tx1"/>
                </a:solidFill>
                <a:cs typeface="Calibri Light"/>
              </a:rPr>
              <a:t>Flag</a:t>
            </a:r>
          </a:p>
        </p:txBody>
      </p:sp>
      <p:sp>
        <p:nvSpPr>
          <p:cNvPr id="3" name="Subtitle 2"/>
          <p:cNvSpPr>
            <a:spLocks noGrp="1"/>
          </p:cNvSpPr>
          <p:nvPr>
            <p:ph type="subTitle" idx="1"/>
          </p:nvPr>
        </p:nvSpPr>
        <p:spPr>
          <a:xfrm>
            <a:off x="8109236" y="4739780"/>
            <a:ext cx="3511233" cy="1147054"/>
          </a:xfrm>
        </p:spPr>
        <p:txBody>
          <a:bodyPr anchor="t">
            <a:normAutofit fontScale="85000" lnSpcReduction="10000"/>
          </a:bodyPr>
          <a:lstStyle/>
          <a:p>
            <a:r>
              <a:rPr lang="en-US" sz="2000" dirty="0"/>
              <a:t>NAME: Misty </a:t>
            </a:r>
            <a:r>
              <a:rPr lang="en-US" sz="2000" dirty="0" err="1"/>
              <a:t>keefe</a:t>
            </a:r>
            <a:endParaRPr lang="en-US" sz="2000" dirty="0"/>
          </a:p>
          <a:p>
            <a:r>
              <a:rPr lang="en-US" sz="2000" dirty="0"/>
              <a:t>Team Name: IOT (Intentionally overt technicians) Team 3</a:t>
            </a:r>
          </a:p>
        </p:txBody>
      </p:sp>
      <p:sp>
        <p:nvSpPr>
          <p:cNvPr id="37" name="Rectangle 36">
            <a:extLst>
              <a:ext uri="{FF2B5EF4-FFF2-40B4-BE49-F238E27FC236}">
                <a16:creationId xmlns:a16="http://schemas.microsoft.com/office/drawing/2014/main" id="{B01B0E58-A5C8-4CDA-A2E0-35DF94E59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09235" y="457200"/>
            <a:ext cx="3511233" cy="9143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4" name="Picture 4" descr="Logo, company name&#10;&#10;Description automatically generated">
            <a:extLst>
              <a:ext uri="{FF2B5EF4-FFF2-40B4-BE49-F238E27FC236}">
                <a16:creationId xmlns:a16="http://schemas.microsoft.com/office/drawing/2014/main" id="{205EB9A4-42EF-49EB-96ED-CEC1196A5FF5}"/>
              </a:ext>
            </a:extLst>
          </p:cNvPr>
          <p:cNvPicPr>
            <a:picLocks noChangeAspect="1"/>
          </p:cNvPicPr>
          <p:nvPr/>
        </p:nvPicPr>
        <p:blipFill rotWithShape="1">
          <a:blip r:embed="rId5"/>
          <a:srcRect t="2932" b="2931"/>
          <a:stretch/>
        </p:blipFill>
        <p:spPr>
          <a:xfrm>
            <a:off x="702559" y="647808"/>
            <a:ext cx="6134975" cy="5581779"/>
          </a:xfrm>
          <a:prstGeom prst="rect">
            <a:avLst/>
          </a:prstGeom>
        </p:spPr>
      </p:pic>
      <p:pic>
        <p:nvPicPr>
          <p:cNvPr id="23" name="Audio 22">
            <a:extLst>
              <a:ext uri="{FF2B5EF4-FFF2-40B4-BE49-F238E27FC236}">
                <a16:creationId xmlns:a16="http://schemas.microsoft.com/office/drawing/2014/main" id="{DB1EADF7-995A-B6F8-1806-9E036A15F4A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0242"/>
    </mc:Choice>
    <mc:Fallback xmlns="">
      <p:transition spd="slow" advTm="502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F25BF4-C797-43EC-9C0F-119685EDEBEF}"/>
              </a:ext>
            </a:extLst>
          </p:cNvPr>
          <p:cNvSpPr>
            <a:spLocks noGrp="1"/>
          </p:cNvSpPr>
          <p:nvPr>
            <p:ph type="title"/>
          </p:nvPr>
        </p:nvSpPr>
        <p:spPr/>
        <p:txBody>
          <a:bodyPr>
            <a:normAutofit/>
          </a:bodyPr>
          <a:lstStyle/>
          <a:p>
            <a:r>
              <a:rPr lang="en-US" sz="3600" b="1" cap="none" dirty="0"/>
              <a:t>References</a:t>
            </a:r>
          </a:p>
        </p:txBody>
      </p:sp>
      <p:sp>
        <p:nvSpPr>
          <p:cNvPr id="3" name="Content Placeholder 2">
            <a:extLst>
              <a:ext uri="{FF2B5EF4-FFF2-40B4-BE49-F238E27FC236}">
                <a16:creationId xmlns:a16="http://schemas.microsoft.com/office/drawing/2014/main" id="{2157582E-5B9A-456B-A769-8E255F2D3C0D}"/>
              </a:ext>
            </a:extLst>
          </p:cNvPr>
          <p:cNvSpPr>
            <a:spLocks noGrp="1"/>
          </p:cNvSpPr>
          <p:nvPr>
            <p:ph idx="1"/>
          </p:nvPr>
        </p:nvSpPr>
        <p:spPr/>
        <p:txBody>
          <a:bodyPr>
            <a:normAutofit/>
          </a:bodyPr>
          <a:lstStyle/>
          <a:p>
            <a:r>
              <a:rPr lang="en-US" dirty="0">
                <a:effectLst/>
              </a:rPr>
              <a:t>AL-Mogahed, O. (2022, May 11). </a:t>
            </a:r>
            <a:r>
              <a:rPr lang="en-US" i="1" dirty="0">
                <a:effectLst/>
              </a:rPr>
              <a:t>OSINT Google Hacking</a:t>
            </a:r>
            <a:r>
              <a:rPr lang="en-US" dirty="0">
                <a:effectLst/>
              </a:rPr>
              <a:t>. OSINTGURU. https://</a:t>
            </a:r>
            <a:r>
              <a:rPr lang="en-US" dirty="0" err="1">
                <a:effectLst/>
              </a:rPr>
              <a:t>www.osintguru.com</a:t>
            </a:r>
            <a:r>
              <a:rPr lang="en-US" dirty="0">
                <a:effectLst/>
              </a:rPr>
              <a:t>/blog/</a:t>
            </a:r>
            <a:r>
              <a:rPr lang="en-US" dirty="0" err="1">
                <a:effectLst/>
              </a:rPr>
              <a:t>osint</a:t>
            </a:r>
            <a:r>
              <a:rPr lang="en-US" dirty="0">
                <a:effectLst/>
              </a:rPr>
              <a:t>-google-hacking </a:t>
            </a:r>
          </a:p>
          <a:p>
            <a:r>
              <a:rPr lang="en-US" i="1" dirty="0">
                <a:effectLst/>
              </a:rPr>
              <a:t>OSINT framework</a:t>
            </a:r>
            <a:r>
              <a:rPr lang="en-US" dirty="0">
                <a:effectLst/>
              </a:rPr>
              <a:t>. OSINT Framework. (n.d.). https://</a:t>
            </a:r>
            <a:r>
              <a:rPr lang="en-US" dirty="0" err="1">
                <a:effectLst/>
              </a:rPr>
              <a:t>osintframework.com</a:t>
            </a:r>
            <a:r>
              <a:rPr lang="en-US" dirty="0">
                <a:effectLst/>
              </a:rPr>
              <a:t>/ </a:t>
            </a:r>
          </a:p>
          <a:p>
            <a:r>
              <a:rPr lang="en-US" i="1" dirty="0" err="1">
                <a:effectLst/>
              </a:rPr>
              <a:t>Ritu</a:t>
            </a:r>
            <a:r>
              <a:rPr lang="en-US" i="1" dirty="0">
                <a:effectLst/>
              </a:rPr>
              <a:t> Gill</a:t>
            </a:r>
            <a:r>
              <a:rPr lang="en-US" dirty="0">
                <a:effectLst/>
              </a:rPr>
              <a:t>. What is OSINT (Open-Source Intelligence?) | SANS Institute. (2023, July 6). https://</a:t>
            </a:r>
            <a:r>
              <a:rPr lang="en-US" dirty="0" err="1">
                <a:effectLst/>
              </a:rPr>
              <a:t>www.sans.org</a:t>
            </a:r>
            <a:r>
              <a:rPr lang="en-US" dirty="0">
                <a:effectLst/>
              </a:rPr>
              <a:t>/blog/what-is-open-source-intelligence/ </a:t>
            </a:r>
          </a:p>
          <a:p>
            <a:r>
              <a:rPr lang="en-US" dirty="0">
                <a:effectLst/>
              </a:rPr>
              <a:t>Flashpoint. (2023, May 31). </a:t>
            </a:r>
            <a:r>
              <a:rPr lang="en-US" i="1" dirty="0">
                <a:effectLst/>
              </a:rPr>
              <a:t>What is open source intelligence: The importance of OSINT in your organization’s threat landscape</a:t>
            </a:r>
            <a:r>
              <a:rPr lang="en-US" dirty="0">
                <a:effectLst/>
              </a:rPr>
              <a:t>. Flashpoint. https://</a:t>
            </a:r>
            <a:r>
              <a:rPr lang="en-US" dirty="0" err="1">
                <a:effectLst/>
              </a:rPr>
              <a:t>flashpoint.io</a:t>
            </a:r>
            <a:r>
              <a:rPr lang="en-US" dirty="0">
                <a:effectLst/>
              </a:rPr>
              <a:t>/blog/what-is-</a:t>
            </a:r>
            <a:r>
              <a:rPr lang="en-US" dirty="0" err="1">
                <a:effectLst/>
              </a:rPr>
              <a:t>osint</a:t>
            </a:r>
            <a:r>
              <a:rPr lang="en-US" dirty="0">
                <a:effectLst/>
              </a:rPr>
              <a:t>-open-source-intelligence/ </a:t>
            </a:r>
          </a:p>
          <a:p>
            <a:endParaRPr lang="en-US" dirty="0"/>
          </a:p>
        </p:txBody>
      </p:sp>
      <p:sp>
        <p:nvSpPr>
          <p:cNvPr id="5" name="TextBox 4">
            <a:extLst>
              <a:ext uri="{FF2B5EF4-FFF2-40B4-BE49-F238E27FC236}">
                <a16:creationId xmlns:a16="http://schemas.microsoft.com/office/drawing/2014/main" id="{A213E699-8BF1-4994-9E87-A4A8442CECAD}"/>
              </a:ext>
            </a:extLst>
          </p:cNvPr>
          <p:cNvSpPr txBox="1"/>
          <p:nvPr/>
        </p:nvSpPr>
        <p:spPr>
          <a:xfrm>
            <a:off x="9784332" y="613248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&lt;insert narration&gt;</a:t>
            </a:r>
          </a:p>
        </p:txBody>
      </p:sp>
    </p:spTree>
    <p:extLst>
      <p:ext uri="{BB962C8B-B14F-4D97-AF65-F5344CB8AC3E}">
        <p14:creationId xmlns:p14="http://schemas.microsoft.com/office/powerpoint/2010/main" val="2294441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322EF-11F5-4D0E-B107-29326DD6F105}"/>
              </a:ext>
            </a:extLst>
          </p:cNvPr>
          <p:cNvSpPr>
            <a:spLocks noGrp="1"/>
          </p:cNvSpPr>
          <p:nvPr>
            <p:ph type="title"/>
          </p:nvPr>
        </p:nvSpPr>
        <p:spPr/>
        <p:txBody>
          <a:bodyPr>
            <a:normAutofit/>
          </a:bodyPr>
          <a:lstStyle/>
          <a:p>
            <a:r>
              <a:rPr lang="en-US" sz="3600" cap="none">
                <a:ea typeface="+mj-lt"/>
                <a:cs typeface="+mj-lt"/>
              </a:rPr>
              <a:t>Introduction</a:t>
            </a:r>
            <a:endParaRPr lang="en-US" sz="3600" cap="none"/>
          </a:p>
        </p:txBody>
      </p:sp>
      <p:sp>
        <p:nvSpPr>
          <p:cNvPr id="6" name="Content Placeholder 5">
            <a:extLst>
              <a:ext uri="{FF2B5EF4-FFF2-40B4-BE49-F238E27FC236}">
                <a16:creationId xmlns:a16="http://schemas.microsoft.com/office/drawing/2014/main" id="{127417E3-178C-499F-A8F5-053884B6B1DC}"/>
              </a:ext>
            </a:extLst>
          </p:cNvPr>
          <p:cNvSpPr>
            <a:spLocks noGrp="1"/>
          </p:cNvSpPr>
          <p:nvPr>
            <p:ph idx="1"/>
          </p:nvPr>
        </p:nvSpPr>
        <p:spPr/>
        <p:txBody>
          <a:bodyPr/>
          <a:lstStyle/>
          <a:p>
            <a:pPr marL="305435" indent="-305435"/>
            <a:r>
              <a:rPr lang="en-US" sz="3200"/>
              <a:t>The CTF Problem</a:t>
            </a:r>
          </a:p>
          <a:p>
            <a:pPr marL="305435" indent="-305435"/>
            <a:r>
              <a:rPr lang="en-US" sz="3200"/>
              <a:t>Steps to Solve</a:t>
            </a:r>
          </a:p>
          <a:p>
            <a:pPr marL="305435" indent="-305435"/>
            <a:r>
              <a:rPr lang="en-US" sz="3200"/>
              <a:t>The Solution</a:t>
            </a:r>
          </a:p>
          <a:p>
            <a:pPr marL="305435" indent="-305435"/>
            <a:r>
              <a:rPr lang="en-US" sz="3200"/>
              <a:t>Workplace Relevance</a:t>
            </a:r>
          </a:p>
        </p:txBody>
      </p:sp>
      <p:sp>
        <p:nvSpPr>
          <p:cNvPr id="4" name="TextBox 3">
            <a:extLst>
              <a:ext uri="{FF2B5EF4-FFF2-40B4-BE49-F238E27FC236}">
                <a16:creationId xmlns:a16="http://schemas.microsoft.com/office/drawing/2014/main" id="{56442291-BA83-426B-A5FA-BC6448240E40}"/>
              </a:ext>
            </a:extLst>
          </p:cNvPr>
          <p:cNvSpPr txBox="1"/>
          <p:nvPr/>
        </p:nvSpPr>
        <p:spPr>
          <a:xfrm>
            <a:off x="9065465" y="6132483"/>
            <a:ext cx="34620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&lt;insert required narration&gt;</a:t>
            </a:r>
          </a:p>
        </p:txBody>
      </p:sp>
      <p:pic>
        <p:nvPicPr>
          <p:cNvPr id="23" name="Audio 22">
            <a:extLst>
              <a:ext uri="{FF2B5EF4-FFF2-40B4-BE49-F238E27FC236}">
                <a16:creationId xmlns:a16="http://schemas.microsoft.com/office/drawing/2014/main" id="{CF7AA5D0-4628-8AE1-4EA7-9B1F8C8600E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964551370"/>
      </p:ext>
    </p:extLst>
  </p:cSld>
  <p:clrMapOvr>
    <a:masterClrMapping/>
  </p:clrMapOvr>
  <mc:AlternateContent xmlns:mc="http://schemas.openxmlformats.org/markup-compatibility/2006" xmlns:p14="http://schemas.microsoft.com/office/powerpoint/2010/main">
    <mc:Choice Requires="p14">
      <p:transition spd="slow" p14:dur="2000" advTm="37014"/>
    </mc:Choice>
    <mc:Fallback xmlns="">
      <p:transition spd="slow" advTm="37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DC4812-4797-412F-A808-913E15BF716B}"/>
              </a:ext>
            </a:extLst>
          </p:cNvPr>
          <p:cNvSpPr>
            <a:spLocks noGrp="1"/>
          </p:cNvSpPr>
          <p:nvPr>
            <p:ph type="title"/>
          </p:nvPr>
        </p:nvSpPr>
        <p:spPr/>
        <p:txBody>
          <a:bodyPr/>
          <a:lstStyle/>
          <a:p>
            <a:r>
              <a:rPr lang="en-US" sz="3600" b="1" cap="none" dirty="0">
                <a:ea typeface="+mj-lt"/>
                <a:cs typeface="+mj-lt"/>
              </a:rPr>
              <a:t>CTF Category Description </a:t>
            </a:r>
            <a:br>
              <a:rPr lang="en-US" cap="none" dirty="0"/>
            </a:br>
            <a:endParaRPr lang="en-US" dirty="0"/>
          </a:p>
        </p:txBody>
      </p:sp>
      <p:sp>
        <p:nvSpPr>
          <p:cNvPr id="4" name="TextBox 3">
            <a:extLst>
              <a:ext uri="{FF2B5EF4-FFF2-40B4-BE49-F238E27FC236}">
                <a16:creationId xmlns:a16="http://schemas.microsoft.com/office/drawing/2014/main" id="{56F6B26B-7FF8-437E-D4A7-4D1758FCB9B1}"/>
              </a:ext>
            </a:extLst>
          </p:cNvPr>
          <p:cNvSpPr txBox="1"/>
          <p:nvPr/>
        </p:nvSpPr>
        <p:spPr>
          <a:xfrm>
            <a:off x="581192" y="1643336"/>
            <a:ext cx="10026869" cy="1477328"/>
          </a:xfrm>
          <a:prstGeom prst="rect">
            <a:avLst/>
          </a:prstGeom>
          <a:noFill/>
        </p:spPr>
        <p:txBody>
          <a:bodyPr wrap="square" rtlCol="0">
            <a:spAutoFit/>
          </a:bodyPr>
          <a:lstStyle/>
          <a:p>
            <a:r>
              <a:rPr lang="en-US" b="0" i="0" dirty="0">
                <a:solidFill>
                  <a:srgbClr val="202122"/>
                </a:solidFill>
                <a:effectLst/>
                <a:latin typeface="Lato" panose="020F0502020204030203" pitchFamily="34" charset="0"/>
              </a:rPr>
              <a:t>Open-Source Intelligence</a:t>
            </a:r>
          </a:p>
          <a:p>
            <a:endParaRPr lang="en-US" dirty="0">
              <a:solidFill>
                <a:srgbClr val="202122"/>
              </a:solidFill>
              <a:latin typeface="Lato" panose="020F0502020204030203" pitchFamily="34" charset="0"/>
            </a:endParaRPr>
          </a:p>
          <a:p>
            <a:endParaRPr lang="en-US" dirty="0">
              <a:solidFill>
                <a:srgbClr val="202122"/>
              </a:solidFill>
              <a:latin typeface="Lato" panose="020F0502020204030203" pitchFamily="34" charset="0"/>
            </a:endParaRPr>
          </a:p>
          <a:p>
            <a:endParaRPr lang="en-US" dirty="0">
              <a:solidFill>
                <a:srgbClr val="202122"/>
              </a:solidFill>
              <a:latin typeface="Lato" panose="020F0502020204030203" pitchFamily="34" charset="0"/>
            </a:endParaRPr>
          </a:p>
          <a:p>
            <a:endParaRPr lang="en-US" dirty="0"/>
          </a:p>
        </p:txBody>
      </p:sp>
      <p:pic>
        <p:nvPicPr>
          <p:cNvPr id="6" name="Picture 5" descr="A screen shot of a computer&#10;&#10;Description automatically generated">
            <a:extLst>
              <a:ext uri="{FF2B5EF4-FFF2-40B4-BE49-F238E27FC236}">
                <a16:creationId xmlns:a16="http://schemas.microsoft.com/office/drawing/2014/main" id="{CB2F526B-3A4F-79C8-7F3C-11692575344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83939" y="2109712"/>
            <a:ext cx="8860224" cy="4482230"/>
          </a:xfrm>
          <a:prstGeom prst="rect">
            <a:avLst/>
          </a:prstGeom>
        </p:spPr>
      </p:pic>
      <p:pic>
        <p:nvPicPr>
          <p:cNvPr id="15" name="Audio 14">
            <a:extLst>
              <a:ext uri="{FF2B5EF4-FFF2-40B4-BE49-F238E27FC236}">
                <a16:creationId xmlns:a16="http://schemas.microsoft.com/office/drawing/2014/main" id="{F3DC6D56-BC06-9263-9B67-5663F9F329F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48054879"/>
      </p:ext>
    </p:extLst>
  </p:cSld>
  <p:clrMapOvr>
    <a:masterClrMapping/>
  </p:clrMapOvr>
  <mc:AlternateContent xmlns:mc="http://schemas.openxmlformats.org/markup-compatibility/2006" xmlns:p14="http://schemas.microsoft.com/office/powerpoint/2010/main">
    <mc:Choice Requires="p14">
      <p:transition spd="slow" p14:dur="2000" advTm="92600"/>
    </mc:Choice>
    <mc:Fallback xmlns="">
      <p:transition spd="slow" advTm="92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p:txBody>
          <a:bodyPr/>
          <a:lstStyle/>
          <a:p>
            <a:r>
              <a:rPr lang="en-US" sz="3600" b="1" cap="none">
                <a:ea typeface="+mj-lt"/>
                <a:cs typeface="+mj-lt"/>
              </a:rPr>
              <a:t>Introduction to the Problem</a:t>
            </a:r>
            <a:br>
              <a:rPr lang="en-US" cap="none"/>
            </a:br>
            <a:endParaRPr lang="en-US"/>
          </a:p>
        </p:txBody>
      </p:sp>
      <p:graphicFrame>
        <p:nvGraphicFramePr>
          <p:cNvPr id="9" name="Table 8">
            <a:extLst>
              <a:ext uri="{FF2B5EF4-FFF2-40B4-BE49-F238E27FC236}">
                <a16:creationId xmlns:a16="http://schemas.microsoft.com/office/drawing/2014/main" id="{44C43484-0EEA-46B2-2445-8FDE29E3478B}"/>
              </a:ext>
            </a:extLst>
          </p:cNvPr>
          <p:cNvGraphicFramePr>
            <a:graphicFrameLocks noGrp="1"/>
          </p:cNvGraphicFramePr>
          <p:nvPr>
            <p:extLst>
              <p:ext uri="{D42A27DB-BD31-4B8C-83A1-F6EECF244321}">
                <p14:modId xmlns:p14="http://schemas.microsoft.com/office/powerpoint/2010/main" val="465278417"/>
              </p:ext>
            </p:extLst>
          </p:nvPr>
        </p:nvGraphicFramePr>
        <p:xfrm>
          <a:off x="581192" y="1942956"/>
          <a:ext cx="10635448" cy="3345323"/>
        </p:xfrm>
        <a:graphic>
          <a:graphicData uri="http://schemas.openxmlformats.org/drawingml/2006/table">
            <a:tbl>
              <a:tblPr/>
              <a:tblGrid>
                <a:gridCol w="10635448">
                  <a:extLst>
                    <a:ext uri="{9D8B030D-6E8A-4147-A177-3AD203B41FA5}">
                      <a16:colId xmlns:a16="http://schemas.microsoft.com/office/drawing/2014/main" val="1160407275"/>
                    </a:ext>
                  </a:extLst>
                </a:gridCol>
              </a:tblGrid>
              <a:tr h="3345323">
                <a:tc>
                  <a:txBody>
                    <a:bodyPr/>
                    <a:lstStyle/>
                    <a:p>
                      <a:pPr fontAlgn="t"/>
                      <a:br>
                        <a:rPr lang="en-US" sz="3600" dirty="0">
                          <a:effectLst/>
                        </a:rPr>
                      </a:br>
                      <a:r>
                        <a:rPr lang="en-US" sz="3600" dirty="0">
                          <a:effectLst/>
                        </a:rPr>
                        <a:t>In 1999, you could register for UMUC classes using touch-tone registration via IRIS. What was the phone number?</a:t>
                      </a:r>
                    </a:p>
                    <a:p>
                      <a:pPr fontAlgn="t"/>
                      <a:r>
                        <a:rPr lang="en-US" sz="3600" dirty="0">
                          <a:effectLst/>
                        </a:rPr>
                        <a:t>Answer format: xxx-xxx-</a:t>
                      </a:r>
                      <a:r>
                        <a:rPr lang="en-US" sz="3600" dirty="0" err="1">
                          <a:effectLst/>
                        </a:rPr>
                        <a:t>xxxx</a:t>
                      </a:r>
                      <a:endParaRPr lang="en-US" sz="3600" dirty="0">
                        <a:effectLst/>
                      </a:endParaRPr>
                    </a:p>
                  </a:txBody>
                  <a:tcPr>
                    <a:lnL>
                      <a:noFill/>
                    </a:lnL>
                    <a:lnR>
                      <a:noFill/>
                    </a:lnR>
                    <a:lnT w="9525" cap="flat" cmpd="sng" algn="ctr">
                      <a:solidFill>
                        <a:srgbClr val="E3E9F1"/>
                      </a:solidFill>
                      <a:prstDash val="solid"/>
                      <a:round/>
                      <a:headEnd type="none" w="med" len="med"/>
                      <a:tailEnd type="none" w="med" len="med"/>
                    </a:lnT>
                    <a:lnB>
                      <a:noFill/>
                    </a:lnB>
                    <a:solidFill>
                      <a:srgbClr val="F9FBFF"/>
                    </a:solidFill>
                  </a:tcPr>
                </a:tc>
                <a:extLst>
                  <a:ext uri="{0D108BD9-81ED-4DB2-BD59-A6C34878D82A}">
                    <a16:rowId xmlns:a16="http://schemas.microsoft.com/office/drawing/2014/main" val="415096209"/>
                  </a:ext>
                </a:extLst>
              </a:tr>
            </a:tbl>
          </a:graphicData>
        </a:graphic>
      </p:graphicFrame>
      <p:pic>
        <p:nvPicPr>
          <p:cNvPr id="8" name="Audio 7">
            <a:extLst>
              <a:ext uri="{FF2B5EF4-FFF2-40B4-BE49-F238E27FC236}">
                <a16:creationId xmlns:a16="http://schemas.microsoft.com/office/drawing/2014/main" id="{34432FFF-C1C5-4942-007C-1F2AA7B002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41181005"/>
      </p:ext>
    </p:extLst>
  </p:cSld>
  <p:clrMapOvr>
    <a:masterClrMapping/>
  </p:clrMapOvr>
  <mc:AlternateContent xmlns:mc="http://schemas.openxmlformats.org/markup-compatibility/2006" xmlns:p14="http://schemas.microsoft.com/office/powerpoint/2010/main">
    <mc:Choice Requires="p14">
      <p:transition spd="slow" p14:dur="2000" advTm="17219"/>
    </mc:Choice>
    <mc:Fallback xmlns="">
      <p:transition spd="slow" advTm="172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p:txBody>
          <a:bodyPr/>
          <a:lstStyle/>
          <a:p>
            <a:r>
              <a:rPr lang="en-US" sz="3600" b="1" cap="none">
                <a:ea typeface="+mj-lt"/>
                <a:cs typeface="+mj-lt"/>
              </a:rPr>
              <a:t>Working Toward a Solution</a:t>
            </a:r>
            <a:br>
              <a:rPr lang="en-US" cap="none"/>
            </a:br>
            <a:endParaRPr lang="en-US"/>
          </a:p>
        </p:txBody>
      </p:sp>
      <p:sp>
        <p:nvSpPr>
          <p:cNvPr id="8" name="TextBox 7">
            <a:extLst>
              <a:ext uri="{FF2B5EF4-FFF2-40B4-BE49-F238E27FC236}">
                <a16:creationId xmlns:a16="http://schemas.microsoft.com/office/drawing/2014/main" id="{7C2CBE94-5196-4E83-BF16-45DB361F2BAE}"/>
              </a:ext>
            </a:extLst>
          </p:cNvPr>
          <p:cNvSpPr txBox="1"/>
          <p:nvPr/>
        </p:nvSpPr>
        <p:spPr>
          <a:xfrm>
            <a:off x="9065465" y="6132483"/>
            <a:ext cx="34620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&lt;insert required narration&gt;</a:t>
            </a:r>
          </a:p>
        </p:txBody>
      </p:sp>
      <p:pic>
        <p:nvPicPr>
          <p:cNvPr id="9" name="Picture 8" descr="A screenshot of a computer&#10;&#10;Description automatically generated">
            <a:extLst>
              <a:ext uri="{FF2B5EF4-FFF2-40B4-BE49-F238E27FC236}">
                <a16:creationId xmlns:a16="http://schemas.microsoft.com/office/drawing/2014/main" id="{40F4A59A-2E8F-F6BD-2006-254BF09F2E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4579" y="1602254"/>
            <a:ext cx="7343118" cy="4629239"/>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B9A0608D-6D4A-9EA4-3292-CE94538CE6F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816570" y="626507"/>
            <a:ext cx="4269681" cy="5217354"/>
          </a:xfrm>
          <a:prstGeom prst="rect">
            <a:avLst/>
          </a:prstGeom>
        </p:spPr>
      </p:pic>
      <p:pic>
        <p:nvPicPr>
          <p:cNvPr id="10" name="Audio 9">
            <a:extLst>
              <a:ext uri="{FF2B5EF4-FFF2-40B4-BE49-F238E27FC236}">
                <a16:creationId xmlns:a16="http://schemas.microsoft.com/office/drawing/2014/main" id="{D716006C-04D5-7D08-0C1D-D0BAE62BAEF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6177946"/>
      </p:ext>
    </p:extLst>
  </p:cSld>
  <p:clrMapOvr>
    <a:masterClrMapping/>
  </p:clrMapOvr>
  <mc:AlternateContent xmlns:mc="http://schemas.openxmlformats.org/markup-compatibility/2006" xmlns:p14="http://schemas.microsoft.com/office/powerpoint/2010/main">
    <mc:Choice Requires="p14">
      <p:transition spd="slow" p14:dur="2000" advTm="107830"/>
    </mc:Choice>
    <mc:Fallback xmlns="">
      <p:transition spd="slow" advTm="107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7" name="Rectangle 26">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9" name="Rectangle 28">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1" name="Rectangle 30">
            <a:extLst>
              <a:ext uri="{FF2B5EF4-FFF2-40B4-BE49-F238E27FC236}">
                <a16:creationId xmlns:a16="http://schemas.microsoft.com/office/drawing/2014/main" id="{7B89EEFD-93BC-4ACF-962C-E6279E72B0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1436" y="723899"/>
            <a:ext cx="3703320" cy="5666666"/>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a:xfrm>
            <a:off x="803189" y="1209184"/>
            <a:ext cx="3089189" cy="4734416"/>
          </a:xfrm>
        </p:spPr>
        <p:txBody>
          <a:bodyPr vert="horz" lIns="91440" tIns="45720" rIns="91440" bIns="45720" rtlCol="0" anchor="ctr">
            <a:normAutofit/>
          </a:bodyPr>
          <a:lstStyle/>
          <a:p>
            <a:pPr algn="ctr"/>
            <a:r>
              <a:rPr lang="en-US" sz="3600" cap="none">
                <a:solidFill>
                  <a:srgbClr val="FFFFFF"/>
                </a:solidFill>
              </a:rPr>
              <a:t>Arriving at the Solution</a:t>
            </a:r>
            <a:br>
              <a:rPr lang="en-US" cap="none"/>
            </a:br>
            <a:endParaRPr lang="en-US">
              <a:solidFill>
                <a:srgbClr val="FFFFFF"/>
              </a:solidFill>
            </a:endParaRPr>
          </a:p>
        </p:txBody>
      </p:sp>
      <p:sp>
        <p:nvSpPr>
          <p:cNvPr id="5" name="TextBox 4">
            <a:extLst>
              <a:ext uri="{FF2B5EF4-FFF2-40B4-BE49-F238E27FC236}">
                <a16:creationId xmlns:a16="http://schemas.microsoft.com/office/drawing/2014/main" id="{D9D86F5B-346C-47A8-B738-252E4751CA7C}"/>
              </a:ext>
            </a:extLst>
          </p:cNvPr>
          <p:cNvSpPr txBox="1"/>
          <p:nvPr/>
        </p:nvSpPr>
        <p:spPr>
          <a:xfrm>
            <a:off x="4561870" y="723900"/>
            <a:ext cx="7183597" cy="2649155"/>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457200">
              <a:spcBef>
                <a:spcPct val="20000"/>
              </a:spcBef>
              <a:spcAft>
                <a:spcPts val="600"/>
              </a:spcAft>
              <a:buClr>
                <a:schemeClr val="accent1"/>
              </a:buClr>
              <a:buSzPct val="92000"/>
            </a:pPr>
            <a:endParaRPr lang="en-US" i="1" dirty="0">
              <a:solidFill>
                <a:schemeClr val="tx1">
                  <a:lumMod val="75000"/>
                  <a:lumOff val="25000"/>
                </a:schemeClr>
              </a:solidFill>
            </a:endParaRPr>
          </a:p>
          <a:p>
            <a:pPr defTabSz="457200">
              <a:spcBef>
                <a:spcPct val="20000"/>
              </a:spcBef>
              <a:spcAft>
                <a:spcPts val="600"/>
              </a:spcAft>
              <a:buClr>
                <a:schemeClr val="accent1"/>
              </a:buClr>
              <a:buSzPct val="92000"/>
            </a:pPr>
            <a:endParaRPr lang="en-US" dirty="0">
              <a:solidFill>
                <a:schemeClr val="tx1">
                  <a:lumMod val="75000"/>
                  <a:lumOff val="25000"/>
                </a:schemeClr>
              </a:solidFill>
            </a:endParaRPr>
          </a:p>
        </p:txBody>
      </p:sp>
      <p:pic>
        <p:nvPicPr>
          <p:cNvPr id="10" name="Content Placeholder 9" descr="A screenshot of a computer&#10;&#10;Description automatically generated">
            <a:extLst>
              <a:ext uri="{FF2B5EF4-FFF2-40B4-BE49-F238E27FC236}">
                <a16:creationId xmlns:a16="http://schemas.microsoft.com/office/drawing/2014/main" id="{3ABFAA1A-D148-B01C-7CB8-D8C2A20FC425}"/>
              </a:ext>
            </a:extLst>
          </p:cNvPr>
          <p:cNvPicPr>
            <a:picLocks noGrp="1" noChangeAspect="1"/>
          </p:cNvPicPr>
          <p:nvPr>
            <p:ph idx="1"/>
          </p:nvPr>
        </p:nvPicPr>
        <p:blipFill>
          <a:blip r:embed="rId5">
            <a:extLst>
              <a:ext uri="{28A0092B-C50C-407E-A947-70E740481C1C}">
                <a14:useLocalDpi xmlns:a14="http://schemas.microsoft.com/office/drawing/2010/main" val="0"/>
              </a:ext>
            </a:extLst>
          </a:blip>
          <a:stretch>
            <a:fillRect/>
          </a:stretch>
        </p:blipFill>
        <p:spPr>
          <a:xfrm>
            <a:off x="3900875" y="613608"/>
            <a:ext cx="8252741" cy="5787192"/>
          </a:xfrm>
        </p:spPr>
      </p:pic>
      <p:pic>
        <p:nvPicPr>
          <p:cNvPr id="9" name="Audio 8">
            <a:extLst>
              <a:ext uri="{FF2B5EF4-FFF2-40B4-BE49-F238E27FC236}">
                <a16:creationId xmlns:a16="http://schemas.microsoft.com/office/drawing/2014/main" id="{E66E3C46-0A28-743A-B4C8-B299712C3B6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57215491"/>
      </p:ext>
    </p:extLst>
  </p:cSld>
  <p:clrMapOvr>
    <a:masterClrMapping/>
  </p:clrMapOvr>
  <mc:AlternateContent xmlns:mc="http://schemas.openxmlformats.org/markup-compatibility/2006" xmlns:p14="http://schemas.microsoft.com/office/powerpoint/2010/main">
    <mc:Choice Requires="p14">
      <p:transition spd="slow" p14:dur="2000" advTm="43566"/>
    </mc:Choice>
    <mc:Fallback xmlns="">
      <p:transition spd="slow" advTm="435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p:txBody>
          <a:bodyPr>
            <a:normAutofit/>
          </a:bodyPr>
          <a:lstStyle/>
          <a:p>
            <a:r>
              <a:rPr lang="en-US" sz="3600" b="1" cap="none">
                <a:ea typeface="+mj-lt"/>
                <a:cs typeface="+mj-lt"/>
              </a:rPr>
              <a:t>Strategies, Pitfalls, Lessons Learned</a:t>
            </a:r>
            <a:endParaRPr lang="en-US" sz="3600" cap="none"/>
          </a:p>
        </p:txBody>
      </p:sp>
      <p:sp>
        <p:nvSpPr>
          <p:cNvPr id="7" name="TextBox 6">
            <a:extLst>
              <a:ext uri="{FF2B5EF4-FFF2-40B4-BE49-F238E27FC236}">
                <a16:creationId xmlns:a16="http://schemas.microsoft.com/office/drawing/2014/main" id="{5FAA5F95-9490-495B-A8AB-D1CC1962EF79}"/>
              </a:ext>
            </a:extLst>
          </p:cNvPr>
          <p:cNvSpPr txBox="1"/>
          <p:nvPr/>
        </p:nvSpPr>
        <p:spPr>
          <a:xfrm>
            <a:off x="9065465" y="6132483"/>
            <a:ext cx="3462067"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t>&lt;insert required narration&gt;</a:t>
            </a:r>
          </a:p>
        </p:txBody>
      </p:sp>
      <p:sp>
        <p:nvSpPr>
          <p:cNvPr id="11" name="Rectangle 1">
            <a:extLst>
              <a:ext uri="{FF2B5EF4-FFF2-40B4-BE49-F238E27FC236}">
                <a16:creationId xmlns:a16="http://schemas.microsoft.com/office/drawing/2014/main" id="{963B4D7B-7535-68EF-2FBD-282C7B8306C6}"/>
              </a:ext>
            </a:extLst>
          </p:cNvPr>
          <p:cNvSpPr>
            <a:spLocks noChangeArrowheads="1"/>
          </p:cNvSpPr>
          <p:nvPr/>
        </p:nvSpPr>
        <p:spPr bwMode="auto">
          <a:xfrm>
            <a:off x="899160" y="2237087"/>
            <a:ext cx="5760720" cy="25853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sng" strike="noStrike" cap="none" normalizeH="0" baseline="0" dirty="0">
                <a:ln>
                  <a:noFill/>
                </a:ln>
                <a:solidFill>
                  <a:srgbClr val="000000"/>
                </a:solidFill>
                <a:effectLst/>
                <a:latin typeface="Arial" panose="020B0604020202020204" pitchFamily="34" charset="0"/>
              </a:rPr>
              <a:t>301-985-7179</a:t>
            </a:r>
            <a:endParaRPr kumimoji="0" lang="en-US" altLang="en-US" sz="24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sng" strike="noStrike" cap="none" normalizeH="0" baseline="0" dirty="0">
                <a:ln>
                  <a:noFill/>
                </a:ln>
                <a:solidFill>
                  <a:srgbClr val="000000"/>
                </a:solidFill>
                <a:effectLst/>
                <a:latin typeface="Arial" panose="020B0604020202020204" pitchFamily="34" charset="0"/>
              </a:rPr>
              <a:t>301-985-7973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2400" b="1" u="sng" dirty="0">
                <a:solidFill>
                  <a:srgbClr val="000000"/>
                </a:solidFill>
                <a:latin typeface="Arial" panose="020B0604020202020204" pitchFamily="34" charset="0"/>
              </a:rPr>
              <a:t>800-584-9413</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400" b="1" i="0" u="sng" strike="noStrike" cap="none" normalizeH="0" baseline="0" dirty="0">
              <a:ln>
                <a:noFill/>
              </a:ln>
              <a:solidFill>
                <a:srgbClr val="000000"/>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lang="en-US" altLang="en-US" sz="2400" b="1" u="sng" dirty="0">
              <a:solidFill>
                <a:srgbClr val="000000"/>
              </a:solidFill>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1" i="0" u="sng" strike="noStrike" cap="none" normalizeH="0" baseline="0" dirty="0">
                <a:ln>
                  <a:noFill/>
                </a:ln>
                <a:solidFill>
                  <a:srgbClr val="000000"/>
                </a:solidFill>
                <a:effectLst/>
                <a:latin typeface="Arial" panose="020B0604020202020204" pitchFamily="34" charset="0"/>
              </a:rPr>
              <a:t>301-985-7499 Solution</a:t>
            </a:r>
            <a:endParaRPr kumimoji="0" lang="en-US" altLang="en-US" sz="24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3" name="Picture 12" descr="A diagram of a data processing process&#10;&#10;Description automatically generated">
            <a:extLst>
              <a:ext uri="{FF2B5EF4-FFF2-40B4-BE49-F238E27FC236}">
                <a16:creationId xmlns:a16="http://schemas.microsoft.com/office/drawing/2014/main" id="{87105C7A-BCA6-B0A1-A2CB-9C038136738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699228" y="2013168"/>
            <a:ext cx="7066052" cy="3423305"/>
          </a:xfrm>
          <a:prstGeom prst="rect">
            <a:avLst/>
          </a:prstGeom>
        </p:spPr>
      </p:pic>
      <p:pic>
        <p:nvPicPr>
          <p:cNvPr id="20" name="Audio 19">
            <a:extLst>
              <a:ext uri="{FF2B5EF4-FFF2-40B4-BE49-F238E27FC236}">
                <a16:creationId xmlns:a16="http://schemas.microsoft.com/office/drawing/2014/main" id="{1403EED2-39DB-BA02-8AED-35F28A53EDF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2676112"/>
      </p:ext>
    </p:extLst>
  </p:cSld>
  <p:clrMapOvr>
    <a:masterClrMapping/>
  </p:clrMapOvr>
  <mc:AlternateContent xmlns:mc="http://schemas.openxmlformats.org/markup-compatibility/2006" xmlns:p14="http://schemas.microsoft.com/office/powerpoint/2010/main">
    <mc:Choice Requires="p14">
      <p:transition spd="slow" p14:dur="2000" advTm="111293"/>
    </mc:Choice>
    <mc:Fallback xmlns="">
      <p:transition spd="slow" advTm="1112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875149D-F692-45DA-8324-D5E0193D5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a:xfrm>
            <a:off x="581192" y="800930"/>
            <a:ext cx="3568661" cy="2256390"/>
          </a:xfrm>
        </p:spPr>
        <p:txBody>
          <a:bodyPr vert="horz" lIns="91440" tIns="45720" rIns="91440" bIns="45720" rtlCol="0" anchor="ctr">
            <a:normAutofit/>
          </a:bodyPr>
          <a:lstStyle/>
          <a:p>
            <a:r>
              <a:rPr lang="en-US" b="0" kern="1200" cap="all" dirty="0">
                <a:solidFill>
                  <a:schemeClr val="tx1">
                    <a:lumMod val="75000"/>
                    <a:lumOff val="25000"/>
                  </a:schemeClr>
                </a:solidFill>
                <a:latin typeface="+mj-lt"/>
                <a:ea typeface="+mj-ea"/>
                <a:cs typeface="+mj-cs"/>
              </a:rPr>
              <a:t>The Relationship to the Workplace</a:t>
            </a:r>
          </a:p>
        </p:txBody>
      </p:sp>
      <p:sp>
        <p:nvSpPr>
          <p:cNvPr id="26" name="Rectangle 25">
            <a:extLst>
              <a:ext uri="{FF2B5EF4-FFF2-40B4-BE49-F238E27FC236}">
                <a16:creationId xmlns:a16="http://schemas.microsoft.com/office/drawing/2014/main" id="{C0B19935-C760-4698-9DD1-973C8A428D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8" name="Rectangle 27">
            <a:extLst>
              <a:ext uri="{FF2B5EF4-FFF2-40B4-BE49-F238E27FC236}">
                <a16:creationId xmlns:a16="http://schemas.microsoft.com/office/drawing/2014/main" id="{08990612-E008-4F02-AEBB-B140BE7535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30" name="Rectangle 29">
            <a:extLst>
              <a:ext uri="{FF2B5EF4-FFF2-40B4-BE49-F238E27FC236}">
                <a16:creationId xmlns:a16="http://schemas.microsoft.com/office/drawing/2014/main" id="{A310A41F-3A14-4150-B6CF-0A577DDDEA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pic>
        <p:nvPicPr>
          <p:cNvPr id="8" name="Picture 7" descr="A group of people in a room&#10;&#10;Description automatically generated">
            <a:extLst>
              <a:ext uri="{FF2B5EF4-FFF2-40B4-BE49-F238E27FC236}">
                <a16:creationId xmlns:a16="http://schemas.microsoft.com/office/drawing/2014/main" id="{859B09C1-CC0E-19E4-0695-1592840ED34E}"/>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3967" y="3261798"/>
            <a:ext cx="5172688" cy="3046926"/>
          </a:xfrm>
          <a:prstGeom prst="rect">
            <a:avLst/>
          </a:prstGeom>
        </p:spPr>
      </p:pic>
      <p:pic>
        <p:nvPicPr>
          <p:cNvPr id="6" name="Content Placeholder 5" descr="A green flag on a mountain&#10;&#10;Description automatically generated">
            <a:extLst>
              <a:ext uri="{FF2B5EF4-FFF2-40B4-BE49-F238E27FC236}">
                <a16:creationId xmlns:a16="http://schemas.microsoft.com/office/drawing/2014/main" id="{603015D7-82F7-1009-8C7E-CA145ACD901A}"/>
              </a:ext>
            </a:extLst>
          </p:cNvPr>
          <p:cNvPicPr>
            <a:picLocks noGrp="1" noChangeAspect="1"/>
          </p:cNvPicPr>
          <p:nvPr>
            <p:ph idx="1"/>
          </p:nvPr>
        </p:nvPicPr>
        <p:blipFill>
          <a:blip r:embed="rId6">
            <a:extLst>
              <a:ext uri="{28A0092B-C50C-407E-A947-70E740481C1C}">
                <a14:useLocalDpi xmlns:a14="http://schemas.microsoft.com/office/drawing/2010/main" val="0"/>
              </a:ext>
            </a:extLst>
          </a:blip>
          <a:stretch>
            <a:fillRect/>
          </a:stretch>
        </p:blipFill>
        <p:spPr>
          <a:xfrm>
            <a:off x="6254357" y="3395814"/>
            <a:ext cx="5489646" cy="2744823"/>
          </a:xfrm>
          <a:prstGeom prst="rect">
            <a:avLst/>
          </a:prstGeom>
        </p:spPr>
      </p:pic>
      <p:pic>
        <p:nvPicPr>
          <p:cNvPr id="13" name="Audio 12">
            <a:extLst>
              <a:ext uri="{FF2B5EF4-FFF2-40B4-BE49-F238E27FC236}">
                <a16:creationId xmlns:a16="http://schemas.microsoft.com/office/drawing/2014/main" id="{5FC16503-4660-6961-A1F0-8B1EB7123F8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203410019"/>
      </p:ext>
    </p:extLst>
  </p:cSld>
  <p:clrMapOvr>
    <a:masterClrMapping/>
  </p:clrMapOvr>
  <mc:AlternateContent xmlns:mc="http://schemas.openxmlformats.org/markup-compatibility/2006" xmlns:p14="http://schemas.microsoft.com/office/powerpoint/2010/main">
    <mc:Choice Requires="p14">
      <p:transition spd="slow" p14:dur="2000" advTm="64748"/>
    </mc:Choice>
    <mc:Fallback xmlns="">
      <p:transition spd="slow" advTm="64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9751CB9-7B25-4EB8-9A6F-82F822549F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1317383-CF3B-4B02-9512-BECBEF6362A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5" name="Rectangle 14">
            <a:extLst>
              <a:ext uri="{FF2B5EF4-FFF2-40B4-BE49-F238E27FC236}">
                <a16:creationId xmlns:a16="http://schemas.microsoft.com/office/drawing/2014/main" id="{B1D4C7A0-6DF2-4F2D-A45D-F111582974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 name="Rectangle 16">
            <a:extLst>
              <a:ext uri="{FF2B5EF4-FFF2-40B4-BE49-F238E27FC236}">
                <a16:creationId xmlns:a16="http://schemas.microsoft.com/office/drawing/2014/main" id="{DBF3943D-BCB6-4B31-809D-A005686483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 name="Rectangle 18">
            <a:extLst>
              <a:ext uri="{FF2B5EF4-FFF2-40B4-BE49-F238E27FC236}">
                <a16:creationId xmlns:a16="http://schemas.microsoft.com/office/drawing/2014/main" id="{39373A6F-2E1F-4613-8E1D-D68057D29F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2377" y="601200"/>
            <a:ext cx="3707477" cy="562497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1723F7E9-6D50-4EAA-A725-4FEBB2754DAD}"/>
              </a:ext>
            </a:extLst>
          </p:cNvPr>
          <p:cNvSpPr>
            <a:spLocks noGrp="1"/>
          </p:cNvSpPr>
          <p:nvPr>
            <p:ph type="title"/>
          </p:nvPr>
        </p:nvSpPr>
        <p:spPr>
          <a:xfrm>
            <a:off x="601255" y="702155"/>
            <a:ext cx="3409783" cy="1300365"/>
          </a:xfrm>
        </p:spPr>
        <p:txBody>
          <a:bodyPr vert="horz" lIns="91440" tIns="45720" rIns="91440" bIns="45720" rtlCol="0" anchor="b">
            <a:normAutofit/>
          </a:bodyPr>
          <a:lstStyle/>
          <a:p>
            <a:r>
              <a:rPr lang="en-US">
                <a:solidFill>
                  <a:srgbClr val="FFFFFF"/>
                </a:solidFill>
              </a:rPr>
              <a:t>Summary</a:t>
            </a:r>
          </a:p>
        </p:txBody>
      </p:sp>
      <p:sp>
        <p:nvSpPr>
          <p:cNvPr id="5" name="TextBox 4">
            <a:extLst>
              <a:ext uri="{FF2B5EF4-FFF2-40B4-BE49-F238E27FC236}">
                <a16:creationId xmlns:a16="http://schemas.microsoft.com/office/drawing/2014/main" id="{FBF63B45-5697-443F-98D6-381A1FA8E212}"/>
              </a:ext>
            </a:extLst>
          </p:cNvPr>
          <p:cNvSpPr txBox="1"/>
          <p:nvPr/>
        </p:nvSpPr>
        <p:spPr>
          <a:xfrm>
            <a:off x="601255" y="2177142"/>
            <a:ext cx="3409782" cy="3823607"/>
          </a:xfrm>
          <a:prstGeom prst="rect">
            <a:avLst/>
          </a:prstGeom>
        </p:spPr>
        <p:txBody>
          <a:bodyPr rot="0" spcFirstLastPara="0" vertOverflow="overflow" horzOverflow="overflow" vert="horz" lIns="91440" tIns="45720" rIns="91440" bIns="45720" numCol="1" spcCol="0" rtlCol="0" fromWordArt="0" anchor="ctr" anchorCtr="0" forceAA="0" compatLnSpc="1">
            <a:prstTxWarp prst="textNoShape">
              <a:avLst/>
            </a:prstTxWarp>
            <a:normAutofit/>
          </a:bodyPr>
          <a:lstStyle/>
          <a:p>
            <a:pPr defTabSz="457200">
              <a:spcBef>
                <a:spcPct val="20000"/>
              </a:spcBef>
              <a:spcAft>
                <a:spcPts val="600"/>
              </a:spcAft>
              <a:buClr>
                <a:schemeClr val="accent1"/>
              </a:buClr>
              <a:buSzPct val="92000"/>
              <a:buFont typeface="Wingdings 2" panose="05020102010507070707" pitchFamily="18" charset="2"/>
              <a:buChar char=""/>
            </a:pPr>
            <a:r>
              <a:rPr lang="en-US">
                <a:solidFill>
                  <a:srgbClr val="FFFFFF"/>
                </a:solidFill>
              </a:rPr>
              <a:t>&lt;insert narration&gt;</a:t>
            </a:r>
          </a:p>
        </p:txBody>
      </p:sp>
      <p:pic>
        <p:nvPicPr>
          <p:cNvPr id="10" name="Audio 9">
            <a:extLst>
              <a:ext uri="{FF2B5EF4-FFF2-40B4-BE49-F238E27FC236}">
                <a16:creationId xmlns:a16="http://schemas.microsoft.com/office/drawing/2014/main" id="{5412BC1D-1174-8629-0E96-2B8E139CC64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pic>
        <p:nvPicPr>
          <p:cNvPr id="16" name="Picture 15" descr="A video game screen with text&#10;&#10;Description automatically generated">
            <a:extLst>
              <a:ext uri="{FF2B5EF4-FFF2-40B4-BE49-F238E27FC236}">
                <a16:creationId xmlns:a16="http://schemas.microsoft.com/office/drawing/2014/main" id="{BA9E4C3C-3259-0126-BBB4-78AC324AA7D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108033" y="631820"/>
            <a:ext cx="7482711" cy="2889939"/>
          </a:xfrm>
          <a:prstGeom prst="rect">
            <a:avLst/>
          </a:prstGeom>
        </p:spPr>
      </p:pic>
      <p:pic>
        <p:nvPicPr>
          <p:cNvPr id="22" name="Picture 21" descr="A hand touching a glowing screen&#10;&#10;Description automatically generated">
            <a:extLst>
              <a:ext uri="{FF2B5EF4-FFF2-40B4-BE49-F238E27FC236}">
                <a16:creationId xmlns:a16="http://schemas.microsoft.com/office/drawing/2014/main" id="{F3830A43-7576-63F0-E8FF-625E9F1F1BE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169915" y="3521759"/>
            <a:ext cx="7442730" cy="2780487"/>
          </a:xfrm>
          <a:prstGeom prst="rect">
            <a:avLst/>
          </a:prstGeom>
        </p:spPr>
      </p:pic>
    </p:spTree>
    <p:extLst>
      <p:ext uri="{BB962C8B-B14F-4D97-AF65-F5344CB8AC3E}">
        <p14:creationId xmlns:p14="http://schemas.microsoft.com/office/powerpoint/2010/main" val="240711185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50135"/>
    </mc:Choice>
    <mc:Fallback xmlns="">
      <p:transition spd="slow" advTm="501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DocumentTypes xmlns="d6bdd6d0-03ec-49c9-9ca3-ad6d5cb1bde4"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BFFCCFD2A481E748B9B53FBA23101200" ma:contentTypeVersion="12" ma:contentTypeDescription="Create a new document." ma:contentTypeScope="" ma:versionID="da004c43674aa34808d9081282bd8c3a">
  <xsd:schema xmlns:xsd="http://www.w3.org/2001/XMLSchema" xmlns:xs="http://www.w3.org/2001/XMLSchema" xmlns:p="http://schemas.microsoft.com/office/2006/metadata/properties" xmlns:ns2="d6bdd6d0-03ec-49c9-9ca3-ad6d5cb1bde4" xmlns:ns3="42411b68-02d5-4f09-93d3-ef94c7806c0f" targetNamespace="http://schemas.microsoft.com/office/2006/metadata/properties" ma:root="true" ma:fieldsID="4aa3640977943a841afb29a7623be26b" ns2:_="" ns3:_="">
    <xsd:import namespace="d6bdd6d0-03ec-49c9-9ca3-ad6d5cb1bde4"/>
    <xsd:import namespace="42411b68-02d5-4f09-93d3-ef94c7806c0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DocumentTypes" minOccurs="0"/>
                <xsd:element ref="ns2:MediaServiceAutoKeyPoints" minOccurs="0"/>
                <xsd:element ref="ns2:MediaServiceKeyPoints" minOccurs="0"/>
                <xsd:element ref="ns2:MediaServiceDateTaken" minOccurs="0"/>
                <xsd:element ref="ns2:MediaServiceAutoTags" minOccurs="0"/>
                <xsd:element ref="ns2:MediaServiceGenerationTime" minOccurs="0"/>
                <xsd:element ref="ns2:MediaServiceEventHashCode"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bdd6d0-03ec-49c9-9ca3-ad6d5cb1bde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DocumentTypes" ma:index="12" nillable="true" ma:displayName="Document Types" ma:format="Dropdown" ma:internalName="DocumentTypes">
      <xsd:simpleType>
        <xsd:union memberTypes="dms:Text">
          <xsd:simpleType>
            <xsd:restriction base="dms:Choice">
              <xsd:enumeration value="Minutes"/>
              <xsd:enumeration value="Competencies"/>
              <xsd:enumeration value="Media"/>
            </xsd:restriction>
          </xsd:simpleType>
        </xsd:union>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42411b68-02d5-4f09-93d3-ef94c7806c0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BA907D7-094F-4C3C-91C9-79862E6EC7CC}">
  <ds:schemaRefs>
    <ds:schemaRef ds:uri="http://purl.org/dc/dcmitype/"/>
    <ds:schemaRef ds:uri="http://schemas.microsoft.com/office/infopath/2007/PartnerControls"/>
    <ds:schemaRef ds:uri="http://purl.org/dc/elements/1.1/"/>
    <ds:schemaRef ds:uri="http://schemas.microsoft.com/office/2006/metadata/properties"/>
    <ds:schemaRef ds:uri="42411b68-02d5-4f09-93d3-ef94c7806c0f"/>
    <ds:schemaRef ds:uri="http://purl.org/dc/terms/"/>
    <ds:schemaRef ds:uri="http://schemas.openxmlformats.org/package/2006/metadata/core-properties"/>
    <ds:schemaRef ds:uri="http://schemas.microsoft.com/office/2006/documentManagement/types"/>
    <ds:schemaRef ds:uri="d6bdd6d0-03ec-49c9-9ca3-ad6d5cb1bde4"/>
    <ds:schemaRef ds:uri="http://www.w3.org/XML/1998/namespace"/>
  </ds:schemaRefs>
</ds:datastoreItem>
</file>

<file path=customXml/itemProps2.xml><?xml version="1.0" encoding="utf-8"?>
<ds:datastoreItem xmlns:ds="http://schemas.openxmlformats.org/officeDocument/2006/customXml" ds:itemID="{E286F6E5-4ED2-42A0-9D45-ADEBD068F6E1}">
  <ds:schemaRefs>
    <ds:schemaRef ds:uri="42411b68-02d5-4f09-93d3-ef94c7806c0f"/>
    <ds:schemaRef ds:uri="d6bdd6d0-03ec-49c9-9ca3-ad6d5cb1bde4"/>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C900F729-EDED-4EB6-A871-0C1876076088}">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251</TotalTime>
  <Words>1313</Words>
  <Application>Microsoft Macintosh PowerPoint</Application>
  <PresentationFormat>Widescreen</PresentationFormat>
  <Paragraphs>82</Paragraphs>
  <Slides>10</Slides>
  <Notes>10</Notes>
  <HiddenSlides>0</HiddenSlides>
  <MMClips>9</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Arial</vt:lpstr>
      <vt:lpstr>Calibri</vt:lpstr>
      <vt:lpstr>Calibri Light</vt:lpstr>
      <vt:lpstr>Franklin Gothic Book</vt:lpstr>
      <vt:lpstr>Franklin Gothic Demi</vt:lpstr>
      <vt:lpstr>Lato</vt:lpstr>
      <vt:lpstr>Segoe UI</vt:lpstr>
      <vt:lpstr>Söhne</vt:lpstr>
      <vt:lpstr>Wingdings 2</vt:lpstr>
      <vt:lpstr>DividendVTI</vt:lpstr>
      <vt:lpstr>Capture  The  Flag</vt:lpstr>
      <vt:lpstr>Introduction</vt:lpstr>
      <vt:lpstr>CTF Category Description  </vt:lpstr>
      <vt:lpstr>Introduction to the Problem </vt:lpstr>
      <vt:lpstr>Working Toward a Solution </vt:lpstr>
      <vt:lpstr>Arriving at the Solution </vt:lpstr>
      <vt:lpstr>Strategies, Pitfalls, Lessons Learned</vt:lpstr>
      <vt:lpstr>The Relationship to the Workplace</vt:lpstr>
      <vt:lpstr>Summary</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Capture the Flag Presentation</dc:title>
  <dc:creator>Sheryl Hirsch</dc:creator>
  <cp:lastModifiedBy>Kristina Keefe</cp:lastModifiedBy>
  <cp:revision>5</cp:revision>
  <dcterms:created xsi:type="dcterms:W3CDTF">2020-09-30T13:22:21Z</dcterms:created>
  <dcterms:modified xsi:type="dcterms:W3CDTF">2025-05-10T04:41:54Z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0x010100BFFCCFD2A481E748B9B53FBA23101200</vt:lpwstr>
  </property>
</Properties>
</file>

<file path=docProps/thumbnail.jpeg>
</file>